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1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_rels/theme1.xml.rels" ContentType="application/vnd.openxmlformats-package.relationships+xml"/>
  <Override PartName="/ppt/theme/_rels/theme2.xml.rels" ContentType="application/vnd.openxmlformats-package.relationships+xml"/>
  <Override PartName="/ppt/theme/_rels/theme3.xml.rels" ContentType="application/vnd.openxmlformats-package.relationships+xml"/>
  <Override PartName="/ppt/theme/_rels/theme4.xml.rels" ContentType="application/vnd.openxmlformats-package.relationships+xml"/>
  <Override PartName="/ppt/theme/_rels/theme5.xml.rels" ContentType="application/vnd.openxmlformats-package.relationships+xml"/>
  <Override PartName="/ppt/theme/_rels/theme6.xml.rels" ContentType="application/vnd.openxmlformats-package.relationships+xml"/>
  <Override PartName="/ppt/theme/_rels/theme7.xml.rels" ContentType="application/vnd.openxmlformats-package.relationships+xml"/>
  <Override PartName="/ppt/theme/_rels/theme8.xml.rels" ContentType="application/vnd.openxmlformats-package.relationships+xml"/>
  <Override PartName="/ppt/theme/_rels/theme9.xml.rels" ContentType="application/vnd.openxmlformats-package.relationships+xml"/>
  <Override PartName="/ppt/theme/_rels/theme10.xml.rels" ContentType="application/vnd.openxmlformats-package.relationships+xml"/>
  <Override PartName="/ppt/theme/_rels/theme11.xml.rels" ContentType="application/vnd.openxmlformats-package.relationships+xml"/>
  <Override PartName="/ppt/theme/_rels/theme12.xml.rels" ContentType="application/vnd.openxmlformats-package.relationships+xml"/>
  <Override PartName="/ppt/theme/_rels/theme13.xml.rels" ContentType="application/vnd.openxmlformats-package.relationships+xml"/>
  <Override PartName="/ppt/theme/_rels/theme14.xml.rels" ContentType="application/vnd.openxmlformats-package.relationships+xml"/>
  <Override PartName="/ppt/media/image1.jpeg" ContentType="image/jpeg"/>
  <Override PartName="/ppt/media/image3.png" ContentType="image/png"/>
  <Override PartName="/ppt/media/image2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</p:sldMasterIdLst>
  <p:sldIdLst>
    <p:sldId id="256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68" r:id="rId28"/>
    <p:sldId id="269" r:id="rId29"/>
    <p:sldId id="270" r:id="rId30"/>
    <p:sldId id="271" r:id="rId31"/>
    <p:sldId id="272" r:id="rId32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" Target="slides/slide1.xml"/><Relationship Id="rId17" Type="http://schemas.openxmlformats.org/officeDocument/2006/relationships/slide" Target="slides/slide2.xml"/><Relationship Id="rId18" Type="http://schemas.openxmlformats.org/officeDocument/2006/relationships/slide" Target="slides/slide3.xml"/><Relationship Id="rId19" Type="http://schemas.openxmlformats.org/officeDocument/2006/relationships/slide" Target="slides/slide4.xml"/><Relationship Id="rId20" Type="http://schemas.openxmlformats.org/officeDocument/2006/relationships/slide" Target="slides/slide5.xml"/><Relationship Id="rId21" Type="http://schemas.openxmlformats.org/officeDocument/2006/relationships/slide" Target="slides/slide6.xml"/><Relationship Id="rId22" Type="http://schemas.openxmlformats.org/officeDocument/2006/relationships/slide" Target="slides/slide7.xml"/><Relationship Id="rId23" Type="http://schemas.openxmlformats.org/officeDocument/2006/relationships/slide" Target="slides/slide8.xml"/><Relationship Id="rId24" Type="http://schemas.openxmlformats.org/officeDocument/2006/relationships/slide" Target="slides/slide9.xml"/><Relationship Id="rId25" Type="http://schemas.openxmlformats.org/officeDocument/2006/relationships/slide" Target="slides/slide10.xml"/><Relationship Id="rId26" Type="http://schemas.openxmlformats.org/officeDocument/2006/relationships/slide" Target="slides/slide11.xml"/><Relationship Id="rId27" Type="http://schemas.openxmlformats.org/officeDocument/2006/relationships/slide" Target="slides/slide12.xml"/><Relationship Id="rId28" Type="http://schemas.openxmlformats.org/officeDocument/2006/relationships/slide" Target="slides/slide13.xml"/><Relationship Id="rId29" Type="http://schemas.openxmlformats.org/officeDocument/2006/relationships/slide" Target="slides/slide14.xml"/><Relationship Id="rId30" Type="http://schemas.openxmlformats.org/officeDocument/2006/relationships/slide" Target="slides/slide15.xml"/><Relationship Id="rId31" Type="http://schemas.openxmlformats.org/officeDocument/2006/relationships/slide" Target="slides/slide16.xml"/><Relationship Id="rId32" Type="http://schemas.openxmlformats.org/officeDocument/2006/relationships/slide" Target="slides/slide17.xml"/><Relationship Id="rId3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5118235-72DA-44D1-B609-C48DD9A7073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DF16155B-4439-41D3-8136-6C96D0B80B1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2"/>
          </p:nvPr>
        </p:nvSpPr>
        <p:spPr/>
        <p:txBody>
          <a:bodyPr/>
          <a:p>
            <a:fld id="{1DABC4F3-D842-4AA4-8982-B180698FE54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3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5"/>
          </p:nvPr>
        </p:nvSpPr>
        <p:spPr/>
        <p:txBody>
          <a:bodyPr/>
          <a:p>
            <a:fld id="{3AD7C8C3-A7F2-4D37-9096-BDE1BF0400A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6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8"/>
          </p:nvPr>
        </p:nvSpPr>
        <p:spPr/>
        <p:txBody>
          <a:bodyPr/>
          <a:p>
            <a:fld id="{574D019A-3351-4262-9A65-9289118FE40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9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olo e contenuto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1"/>
          </p:nvPr>
        </p:nvSpPr>
        <p:spPr/>
        <p:txBody>
          <a:bodyPr/>
          <a:p>
            <a:fld id="{FE9BA67B-B9ED-40BF-B438-CED50E23489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2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Predefin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EDB82BAD-03DB-4210-812D-878CE289928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redefini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04EA2F26-8366-4827-91DF-573606A6C0C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33D45A59-14D3-4AFB-B7A3-C222BD8FF0B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8DFE421A-3E34-4429-8744-D2DE595594D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p>
            <a:fld id="{203A443B-2BE8-4E4B-9E60-239C4DEA31F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"/>
          </p:nvPr>
        </p:nvSpPr>
        <p:spPr/>
        <p:txBody>
          <a:bodyPr/>
          <a:p>
            <a:fld id="{2389E9E4-6F19-48A9-B54C-45F555F0BEE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1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EA553FB8-AC00-475C-AD3A-43FDF87A867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p>
            <a:fld id="{E0D3311E-A754-4A3B-B8AC-D5DEA05E558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7"/>
          </p:nvPr>
        </p:nvSpPr>
        <p:spPr/>
        <p:txBody>
          <a:bodyPr/>
          <a:p>
            <a:r>
              <a:rPr lang="it-IT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1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2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4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Torta 6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" name="Ovale 7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2" name="Anello 10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3" name="Rettangolo 1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4" name="Rettangolo 14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5" name="Ovale 7"/>
          <p:cNvSpPr/>
          <p:nvPr/>
        </p:nvSpPr>
        <p:spPr>
          <a:xfrm>
            <a:off x="1015920" y="1168920"/>
            <a:ext cx="229680" cy="171720"/>
          </a:xfrm>
          <a:prstGeom prst="ellipse">
            <a:avLst/>
          </a:prstGeom>
          <a:gradFill rotWithShape="0">
            <a:gsLst>
              <a:gs pos="0">
                <a:srgbClr val="daf5fe">
                  <a:alpha val="95000"/>
                </a:srgbClr>
              </a:gs>
              <a:gs pos="50000">
                <a:srgbClr val="c3e3ef">
                  <a:alpha val="90000"/>
                </a:srgbClr>
              </a:gs>
              <a:gs pos="95000">
                <a:srgbClr val="69c8e9">
                  <a:alpha val="88000"/>
                </a:srgbClr>
              </a:gs>
              <a:gs pos="100000">
                <a:srgbClr val="00aad4">
                  <a:alpha val="85000"/>
                </a:srgbClr>
              </a:gs>
            </a:gsLst>
            <a:path path="circle">
              <a:fillToRect l="25000" t="12000" r="75000" b="88000"/>
            </a:path>
          </a:gradFill>
          <a:ln cap="rnd" w="2000">
            <a:solidFill>
              <a:srgbClr val="308da4">
                <a:alpha val="60000"/>
              </a:srgbClr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dk1"/>
              </a:solidFill>
              <a:latin typeface="Gill Sans MT"/>
            </a:endParaRPr>
          </a:p>
        </p:txBody>
      </p:sp>
      <p:sp>
        <p:nvSpPr>
          <p:cNvPr id="6" name="Ovale 8"/>
          <p:cNvSpPr/>
          <p:nvPr/>
        </p:nvSpPr>
        <p:spPr>
          <a:xfrm>
            <a:off x="1275840" y="1112040"/>
            <a:ext cx="68400" cy="50760"/>
          </a:xfrm>
          <a:prstGeom prst="ellipse">
            <a:avLst/>
          </a:prstGeom>
          <a:noFill/>
          <a:ln cap="rnd" w="12700">
            <a:solidFill>
              <a:srgbClr val="317f93">
                <a:alpha val="60000"/>
              </a:srgbClr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-7560" bIns="-756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dk1"/>
              </a:solidFill>
              <a:latin typeface="Gill Sans MT"/>
            </a:endParaRPr>
          </a:p>
        </p:txBody>
      </p:sp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ftr" idx="1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sldNum" idx="2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36F5489-697A-40A0-ABD9-866A36166599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dt" idx="3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orta 6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03" name="Ovale 7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04" name="Anello 10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05" name="Rettangolo 1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06" name="Rettangolo 14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ftr" idx="28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sldNum" idx="29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B71CA4C-1ED5-4992-B0CF-3F1929467133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dt" idx="30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7" r:id="rId3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orta 6" hidden="1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13" name="Ovale 7" hidden="1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14" name="Anello 10" hidden="1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15" name="Rettangolo 11" hidden="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16" name="Rettangolo 14" hidden="1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17" name="Rettangolo 4"/>
          <p:cNvSpPr/>
          <p:nvPr/>
        </p:nvSpPr>
        <p:spPr>
          <a:xfrm>
            <a:off x="1118880" y="0"/>
            <a:ext cx="89596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18" name="Rettangolo 5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19" name="PlaceHolder 1"/>
          <p:cNvSpPr>
            <a:spLocks noGrp="1"/>
          </p:cNvSpPr>
          <p:nvPr>
            <p:ph type="ftr" idx="31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sldNum" idx="32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A469CDB-1707-4C0D-B373-7489DAC10C78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dt" idx="33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it-IT" sz="4400" spc="-1" strike="noStrike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  <a:endParaRPr b="0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9" r:id="rId3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orta 6" hidden="1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25" name="Ovale 7" hidden="1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26" name="Anello 10" hidden="1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27" name="Rettangolo 11" hidden="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28" name="Rettangolo 14" hidden="1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29" name="PlaceHolder 1"/>
          <p:cNvSpPr>
            <a:spLocks noGrp="1"/>
          </p:cNvSpPr>
          <p:nvPr>
            <p:ph type="ftr" idx="34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sldNum" idx="35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5942794-03DE-4D8E-93C5-904637B9DCB7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dt" idx="36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1" r:id="rId3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orta 6" hidden="1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33" name="Ovale 7" hidden="1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34" name="Anello 10" hidden="1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35" name="Rettangolo 11" hidden="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36" name="Rettangolo 14" hidden="1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37" name="Rettangolo 7"/>
          <p:cNvSpPr/>
          <p:nvPr/>
        </p:nvSpPr>
        <p:spPr>
          <a:xfrm>
            <a:off x="839880" y="882000"/>
            <a:ext cx="5038200" cy="3778200"/>
          </a:xfrm>
          <a:prstGeom prst="rect">
            <a:avLst/>
          </a:prstGeom>
          <a:solidFill>
            <a:srgbClr val="ffffff"/>
          </a:solidFill>
          <a:ln cap="sq" w="88900">
            <a:solidFill>
              <a:srgbClr val="ffffff"/>
            </a:solidFill>
            <a:miter/>
          </a:ln>
          <a:effectLst>
            <a:outerShdw algn="tl" blurRad="55440" dir="5400000" dist="18360" rotWithShape="0">
              <a:srgbClr val="000000">
                <a:alpha val="3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style>
          <a:lnRef idx="0"/>
          <a:fillRef idx="0"/>
          <a:effectRef idx="0"/>
          <a:fontRef idx="minor"/>
        </p:style>
        <p:txBody>
          <a:bodyPr lIns="90000" rIns="90000" tIns="274320" bIns="45000" anchor="t">
            <a:normAutofit/>
          </a:bodyPr>
          <a:p>
            <a:pPr defTabSz="914400">
              <a:lnSpc>
                <a:spcPts val="2999"/>
              </a:lnSpc>
              <a:spcBef>
                <a:spcPts val="601"/>
              </a:spcBef>
              <a:tabLst>
                <a:tab algn="l" pos="0"/>
              </a:tabLst>
            </a:pPr>
            <a:endParaRPr b="0" lang="en-US" sz="3200" spc="-1" strike="noStrike">
              <a:solidFill>
                <a:schemeClr val="dk1"/>
              </a:solidFill>
              <a:latin typeface="Gill Sans MT"/>
            </a:endParaRPr>
          </a:p>
        </p:txBody>
      </p:sp>
      <p:sp>
        <p:nvSpPr>
          <p:cNvPr id="138" name="Elaborazione 8"/>
          <p:cNvSpPr/>
          <p:nvPr/>
        </p:nvSpPr>
        <p:spPr>
          <a:xfrm rot="19468800">
            <a:off x="435960" y="789120"/>
            <a:ext cx="753840" cy="166680"/>
          </a:xfrm>
          <a:prstGeom prst="flowChartProcess">
            <a:avLst/>
          </a:prstGeom>
          <a:solidFill>
            <a:srgbClr val="fbfbfb">
              <a:alpha val="45000"/>
            </a:srgbClr>
          </a:solidFill>
          <a:ln cap="rnd" w="6350">
            <a:solidFill>
              <a:srgbClr val="ffffff"/>
            </a:solidFill>
            <a:round/>
          </a:ln>
          <a:effectLst>
            <a:outerShdw algn="tl" blurRad="25560" dir="3350418" dist="24363" rotWithShape="0" sx="96000" sy="9600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39" name="Elaborazione 9"/>
          <p:cNvSpPr/>
          <p:nvPr/>
        </p:nvSpPr>
        <p:spPr>
          <a:xfrm flipH="1" rot="2103600">
            <a:off x="5511960" y="774360"/>
            <a:ext cx="713160" cy="167040"/>
          </a:xfrm>
          <a:prstGeom prst="flowChartProcess">
            <a:avLst/>
          </a:prstGeom>
          <a:solidFill>
            <a:srgbClr val="fbfbfb">
              <a:alpha val="45000"/>
            </a:srgbClr>
          </a:solidFill>
          <a:ln cap="rnd" w="6350">
            <a:solidFill>
              <a:srgbClr val="ffffff"/>
            </a:solidFill>
            <a:round/>
          </a:ln>
          <a:effectLst>
            <a:outerShdw algn="tl" blurRad="25560" dir="3350418" dist="24363" rotWithShape="0" sx="96000" sy="9600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40" name="PlaceHolder 1"/>
          <p:cNvSpPr>
            <a:spLocks noGrp="1"/>
          </p:cNvSpPr>
          <p:nvPr>
            <p:ph type="ftr" idx="37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sldNum" idx="38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723414A-DBF9-419A-B919-2E7C7B4723D6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dt" idx="39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3" r:id="rId3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orta 6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44" name="Ovale 7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45" name="Anello 10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46" name="Rettangolo 1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47" name="Rettangolo 14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 type="ftr" idx="40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 type="sldNum" idx="41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70ABF50-CE49-47B5-8D5D-AA118B6017A4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2" name="PlaceHolder 5"/>
          <p:cNvSpPr>
            <a:spLocks noGrp="1"/>
          </p:cNvSpPr>
          <p:nvPr>
            <p:ph type="dt" idx="42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orta 6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5" name="Ovale 7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6" name="Anello 10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7" name="Rettangolo 1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8" name="Rettangolo 14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19" name="Ovale 7"/>
          <p:cNvSpPr/>
          <p:nvPr/>
        </p:nvSpPr>
        <p:spPr>
          <a:xfrm>
            <a:off x="1015920" y="1168920"/>
            <a:ext cx="229680" cy="171720"/>
          </a:xfrm>
          <a:prstGeom prst="ellipse">
            <a:avLst/>
          </a:prstGeom>
          <a:gradFill rotWithShape="0">
            <a:gsLst>
              <a:gs pos="0">
                <a:srgbClr val="daf5fe">
                  <a:alpha val="95000"/>
                </a:srgbClr>
              </a:gs>
              <a:gs pos="50000">
                <a:srgbClr val="c3e3ef">
                  <a:alpha val="90000"/>
                </a:srgbClr>
              </a:gs>
              <a:gs pos="95000">
                <a:srgbClr val="69c8e9">
                  <a:alpha val="88000"/>
                </a:srgbClr>
              </a:gs>
              <a:gs pos="100000">
                <a:srgbClr val="00aad4">
                  <a:alpha val="85000"/>
                </a:srgbClr>
              </a:gs>
            </a:gsLst>
            <a:path path="circle">
              <a:fillToRect l="25000" t="12000" r="75000" b="88000"/>
            </a:path>
          </a:gradFill>
          <a:ln cap="rnd" w="2000">
            <a:solidFill>
              <a:srgbClr val="308da4">
                <a:alpha val="60000"/>
              </a:srgbClr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dk1"/>
              </a:solidFill>
              <a:latin typeface="Gill Sans MT"/>
            </a:endParaRPr>
          </a:p>
        </p:txBody>
      </p:sp>
      <p:sp>
        <p:nvSpPr>
          <p:cNvPr id="20" name="Ovale 8"/>
          <p:cNvSpPr/>
          <p:nvPr/>
        </p:nvSpPr>
        <p:spPr>
          <a:xfrm>
            <a:off x="1275840" y="1112040"/>
            <a:ext cx="68400" cy="50760"/>
          </a:xfrm>
          <a:prstGeom prst="ellipse">
            <a:avLst/>
          </a:prstGeom>
          <a:noFill/>
          <a:ln cap="rnd" w="12700">
            <a:solidFill>
              <a:srgbClr val="317f93">
                <a:alpha val="60000"/>
              </a:srgbClr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-7560" bIns="-756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dk1"/>
              </a:solidFill>
              <a:latin typeface="Gill Sans MT"/>
            </a:endParaRPr>
          </a:p>
        </p:txBody>
      </p:sp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ftr" idx="4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sldNum" idx="5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6F9FB96-2C26-4FE7-A6B6-2948D76794D8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5" name="PlaceHolder 5"/>
          <p:cNvSpPr>
            <a:spLocks noGrp="1"/>
          </p:cNvSpPr>
          <p:nvPr>
            <p:ph type="dt" idx="6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orta 6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29" name="Ovale 7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30" name="Anello 10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31" name="Rettangolo 1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32" name="Rettangolo 14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33" name="Ovale 7"/>
          <p:cNvSpPr/>
          <p:nvPr/>
        </p:nvSpPr>
        <p:spPr>
          <a:xfrm>
            <a:off x="1015920" y="1168920"/>
            <a:ext cx="229680" cy="171720"/>
          </a:xfrm>
          <a:prstGeom prst="ellipse">
            <a:avLst/>
          </a:prstGeom>
          <a:gradFill rotWithShape="0">
            <a:gsLst>
              <a:gs pos="0">
                <a:srgbClr val="daf5fe">
                  <a:alpha val="95000"/>
                </a:srgbClr>
              </a:gs>
              <a:gs pos="50000">
                <a:srgbClr val="c3e3ef">
                  <a:alpha val="90000"/>
                </a:srgbClr>
              </a:gs>
              <a:gs pos="95000">
                <a:srgbClr val="69c8e9">
                  <a:alpha val="88000"/>
                </a:srgbClr>
              </a:gs>
              <a:gs pos="100000">
                <a:srgbClr val="00aad4">
                  <a:alpha val="85000"/>
                </a:srgbClr>
              </a:gs>
            </a:gsLst>
            <a:path path="circle">
              <a:fillToRect l="25000" t="12000" r="75000" b="88000"/>
            </a:path>
          </a:gradFill>
          <a:ln cap="rnd" w="2000">
            <a:solidFill>
              <a:srgbClr val="308da4">
                <a:alpha val="60000"/>
              </a:srgbClr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dk1"/>
              </a:solidFill>
              <a:latin typeface="Gill Sans MT"/>
            </a:endParaRPr>
          </a:p>
        </p:txBody>
      </p:sp>
      <p:sp>
        <p:nvSpPr>
          <p:cNvPr id="34" name="Ovale 8"/>
          <p:cNvSpPr/>
          <p:nvPr/>
        </p:nvSpPr>
        <p:spPr>
          <a:xfrm>
            <a:off x="1275840" y="1112040"/>
            <a:ext cx="68400" cy="50760"/>
          </a:xfrm>
          <a:prstGeom prst="ellipse">
            <a:avLst/>
          </a:prstGeom>
          <a:noFill/>
          <a:ln cap="rnd" w="12700">
            <a:solidFill>
              <a:srgbClr val="317f93">
                <a:alpha val="60000"/>
              </a:srgbClr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-7560" bIns="-756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dk1"/>
              </a:solidFill>
              <a:latin typeface="Gill Sans MT"/>
            </a:endParaRPr>
          </a:p>
        </p:txBody>
      </p:sp>
      <p:sp>
        <p:nvSpPr>
          <p:cNvPr id="35" name="PlaceHolder 1"/>
          <p:cNvSpPr>
            <a:spLocks noGrp="1"/>
          </p:cNvSpPr>
          <p:nvPr>
            <p:ph type="ftr" idx="7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sldNum" idx="8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C7CD9F5-5EDD-4308-968F-118B99BCB3F5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dt" idx="9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it-IT" sz="4400" spc="-1" strike="noStrike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  <a:endParaRPr b="0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orta 6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41" name="Ovale 7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42" name="Anello 10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43" name="Rettangolo 1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44" name="Rettangolo 14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45" name="PlaceHolder 1"/>
          <p:cNvSpPr>
            <a:spLocks noGrp="1"/>
          </p:cNvSpPr>
          <p:nvPr>
            <p:ph type="ftr" idx="10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sldNum" idx="11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4B9DA58-8849-4D2F-8651-A7DDA10586DA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dt" idx="12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orta 6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49" name="Ovale 7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50" name="Anello 10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51" name="Rettangolo 1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52" name="Rettangolo 14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53" name="PlaceHolder 1"/>
          <p:cNvSpPr>
            <a:spLocks noGrp="1"/>
          </p:cNvSpPr>
          <p:nvPr>
            <p:ph type="ftr" idx="13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sldNum" idx="14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59111B8-A264-46CA-B4D2-71CA7481032C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dt" idx="15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orta 6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57" name="Ovale 7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58" name="Anello 10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59" name="Rettangolo 1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60" name="Rettangolo 14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ftr" idx="16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sldNum" idx="17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62AC678-BDBF-411B-90B2-050A612D09DE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5" name="PlaceHolder 5"/>
          <p:cNvSpPr>
            <a:spLocks noGrp="1"/>
          </p:cNvSpPr>
          <p:nvPr>
            <p:ph type="dt" idx="18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9" r:id="rId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orta 6" hidden="1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69" name="Ovale 7" hidden="1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70" name="Anello 10" hidden="1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71" name="Rettangolo 11" hidden="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72" name="Rettangolo 14" hidden="1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73" name="Rettangolo 6"/>
          <p:cNvSpPr/>
          <p:nvPr/>
        </p:nvSpPr>
        <p:spPr>
          <a:xfrm>
            <a:off x="2516760" y="0"/>
            <a:ext cx="755820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74" name="Rettangolo 9"/>
          <p:cNvSpPr/>
          <p:nvPr/>
        </p:nvSpPr>
        <p:spPr>
          <a:xfrm>
            <a:off x="2520000" y="0"/>
            <a:ext cx="8172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75" name="Ovale 7"/>
          <p:cNvSpPr/>
          <p:nvPr/>
        </p:nvSpPr>
        <p:spPr>
          <a:xfrm>
            <a:off x="2394720" y="2327400"/>
            <a:ext cx="229680" cy="171720"/>
          </a:xfrm>
          <a:prstGeom prst="ellipse">
            <a:avLst/>
          </a:prstGeom>
          <a:gradFill rotWithShape="0">
            <a:gsLst>
              <a:gs pos="0">
                <a:srgbClr val="daf5fe">
                  <a:alpha val="95000"/>
                </a:srgbClr>
              </a:gs>
              <a:gs pos="50000">
                <a:srgbClr val="c3e3ef">
                  <a:alpha val="90000"/>
                </a:srgbClr>
              </a:gs>
              <a:gs pos="95000">
                <a:srgbClr val="69c8e9">
                  <a:alpha val="88000"/>
                </a:srgbClr>
              </a:gs>
              <a:gs pos="100000">
                <a:srgbClr val="00aad4">
                  <a:alpha val="85000"/>
                </a:srgbClr>
              </a:gs>
            </a:gsLst>
            <a:path path="circle">
              <a:fillToRect l="25000" t="12000" r="75000" b="88000"/>
            </a:path>
          </a:gradFill>
          <a:ln cap="rnd" w="2000">
            <a:solidFill>
              <a:srgbClr val="308da4">
                <a:alpha val="60000"/>
              </a:srgbClr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dk1"/>
              </a:solidFill>
              <a:latin typeface="Gill Sans MT"/>
            </a:endParaRPr>
          </a:p>
        </p:txBody>
      </p:sp>
      <p:sp>
        <p:nvSpPr>
          <p:cNvPr id="76" name="Ovale 8"/>
          <p:cNvSpPr/>
          <p:nvPr/>
        </p:nvSpPr>
        <p:spPr>
          <a:xfrm>
            <a:off x="2654640" y="2270520"/>
            <a:ext cx="68400" cy="50760"/>
          </a:xfrm>
          <a:prstGeom prst="ellipse">
            <a:avLst/>
          </a:prstGeom>
          <a:noFill/>
          <a:ln cap="rnd" w="12700">
            <a:solidFill>
              <a:srgbClr val="317f93">
                <a:alpha val="60000"/>
              </a:srgbClr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-7560" bIns="-756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dk1"/>
              </a:solidFill>
              <a:latin typeface="Gill Sans MT"/>
            </a:endParaRPr>
          </a:p>
        </p:txBody>
      </p:sp>
      <p:sp>
        <p:nvSpPr>
          <p:cNvPr id="77" name="PlaceHolder 1"/>
          <p:cNvSpPr>
            <a:spLocks noGrp="1"/>
          </p:cNvSpPr>
          <p:nvPr>
            <p:ph type="ftr" idx="19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sldNum" idx="20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D16C833-FAFA-4DC0-8812-D4AE76ACD76E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dt" idx="21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1" r:id="rId3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orta 6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81" name="Ovale 7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82" name="Anello 10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83" name="Rettangolo 1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84" name="Rettangolo 14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8333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56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8333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 type="ftr" idx="22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9" name="PlaceHolder 5"/>
          <p:cNvSpPr>
            <a:spLocks noGrp="1"/>
          </p:cNvSpPr>
          <p:nvPr>
            <p:ph type="sldNum" idx="23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513FEE4-EE19-4D42-912C-58F8EF716001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0" name="PlaceHolder 6"/>
          <p:cNvSpPr>
            <a:spLocks noGrp="1"/>
          </p:cNvSpPr>
          <p:nvPr>
            <p:ph type="dt" idx="24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3" r:id="rId3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 tx="0" ty="0" sx="88000" sy="88000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orta 6" hidden="1"/>
          <p:cNvSpPr/>
          <p:nvPr/>
        </p:nvSpPr>
        <p:spPr>
          <a:xfrm>
            <a:off x="-899640" y="-674640"/>
            <a:ext cx="1804680" cy="135288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cap="rnd" w="3175">
            <a:solidFill>
              <a:srgbClr val="d1c3a0"/>
            </a:solidFill>
            <a:round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95" name="Ovale 7" hidden="1"/>
          <p:cNvSpPr/>
          <p:nvPr/>
        </p:nvSpPr>
        <p:spPr>
          <a:xfrm>
            <a:off x="186120" y="17280"/>
            <a:ext cx="1874520" cy="1405440"/>
          </a:xfrm>
          <a:prstGeom prst="ellipse">
            <a:avLst/>
          </a:prstGeom>
          <a:noFill/>
          <a:ln cap="rnd" w="27305">
            <a:solidFill>
              <a:srgbClr val="fff4dd"/>
            </a:solidFill>
            <a:round/>
          </a:ln>
          <a:effectLst>
            <a:outerShdw algn="tl" blurRad="25560" dir="5400000" dist="25560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96" name="Anello 10" hidden="1"/>
          <p:cNvSpPr/>
          <p:nvPr/>
        </p:nvSpPr>
        <p:spPr>
          <a:xfrm rot="2315400">
            <a:off x="201240" y="871200"/>
            <a:ext cx="1238760" cy="90972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cap="rnd" w="7350">
            <a:solidFill>
              <a:srgbClr val="c6b792"/>
            </a:solidFill>
            <a:round/>
          </a:ln>
          <a:effectLst>
            <a:outerShdw algn="tl" blurRad="12600" dir="4686680" dist="13979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97" name="Rettangolo 11" hidden="1"/>
          <p:cNvSpPr/>
          <p:nvPr/>
        </p:nvSpPr>
        <p:spPr>
          <a:xfrm>
            <a:off x="1116720" y="0"/>
            <a:ext cx="896184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r="5400000" dist="2556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98" name="Rettangolo 14" hidden="1"/>
          <p:cNvSpPr/>
          <p:nvPr/>
        </p:nvSpPr>
        <p:spPr>
          <a:xfrm>
            <a:off x="1118880" y="0"/>
            <a:ext cx="78480" cy="56685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algn="tl" blurRad="38520" dir="10800000" dist="38160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Gill Sans MT"/>
            </a:endParaRPr>
          </a:p>
        </p:txBody>
      </p:sp>
      <p:sp>
        <p:nvSpPr>
          <p:cNvPr id="99" name="PlaceHolder 1"/>
          <p:cNvSpPr>
            <a:spLocks noGrp="1"/>
          </p:cNvSpPr>
          <p:nvPr>
            <p:ph type="ftr" idx="25"/>
          </p:nvPr>
        </p:nvSpPr>
        <p:spPr>
          <a:xfrm>
            <a:off x="6300360" y="5213880"/>
            <a:ext cx="318996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&lt;piè di pagina&gt;</a:t>
            </a:r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sldNum" idx="26"/>
          </p:nvPr>
        </p:nvSpPr>
        <p:spPr>
          <a:xfrm>
            <a:off x="9496080" y="5213880"/>
            <a:ext cx="50184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it-IT" sz="1000" spc="-1" strike="noStrike">
                <a:solidFill>
                  <a:schemeClr val="dk1"/>
                </a:solidFill>
                <a:latin typeface="Lucida Sans Unicode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4399C05-39D8-4EB9-9DCF-2FFA7F7FCBD6}" type="slidenum">
              <a:rPr b="0" lang="it-IT" sz="1000" spc="-1" strike="noStrike">
                <a:solidFill>
                  <a:schemeClr val="dk1"/>
                </a:solidFill>
                <a:latin typeface="Lucida Sans Unicode"/>
              </a:rPr>
              <a:t>&lt;numero&gt;</a:t>
            </a:fld>
            <a:endParaRPr b="0" lang="it-IT" sz="1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dt" idx="27"/>
          </p:nvPr>
        </p:nvSpPr>
        <p:spPr>
          <a:xfrm>
            <a:off x="3948120" y="5213880"/>
            <a:ext cx="2350080" cy="391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indent="0">
              <a:buNone/>
              <a:defRPr b="0" lang="it-IT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it-IT" sz="1400" spc="-1" strike="noStrike">
                <a:solidFill>
                  <a:srgbClr val="000000"/>
                </a:solid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5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asellaDiTesto 40"/>
          <p:cNvSpPr/>
          <p:nvPr/>
        </p:nvSpPr>
        <p:spPr>
          <a:xfrm>
            <a:off x="968400" y="692280"/>
            <a:ext cx="8426160" cy="41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 defTabSz="914400">
              <a:lnSpc>
                <a:spcPct val="100000"/>
              </a:lnSpc>
            </a:pPr>
            <a:r>
              <a:rPr b="1" lang="it-IT" sz="3200" spc="-1" strike="noStrike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ea typeface="Tahoma"/>
              </a:rPr>
              <a:t> 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it-IT" sz="3200" spc="-1" strike="noStrike">
                <a:solidFill>
                  <a:schemeClr val="accent6">
                    <a:lumMod val="75000"/>
                  </a:schemeClr>
                </a:solidFill>
                <a:latin typeface="Arial"/>
                <a:ea typeface="Tahoma"/>
              </a:rPr>
              <a:t>I PROGETTI DI CURA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it-IT" sz="3200" spc="-1" strike="noStrike">
                <a:solidFill>
                  <a:schemeClr val="accent6">
                    <a:lumMod val="75000"/>
                  </a:schemeClr>
                </a:solidFill>
                <a:latin typeface="Arial"/>
                <a:ea typeface="Tahoma"/>
              </a:rPr>
              <a:t> </a:t>
            </a:r>
            <a:r>
              <a:rPr b="1" lang="it-IT" sz="3200" spc="-1" strike="noStrike">
                <a:solidFill>
                  <a:schemeClr val="accent6">
                    <a:lumMod val="75000"/>
                  </a:schemeClr>
                </a:solidFill>
                <a:latin typeface="Arial"/>
                <a:ea typeface="Tahoma"/>
              </a:rPr>
              <a:t>TERRITORIALI E RESIDENZIALI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it-IT" sz="2000" spc="-1" strike="noStrike">
                <a:solidFill>
                  <a:schemeClr val="accent6">
                    <a:lumMod val="75000"/>
                  </a:schemeClr>
                </a:solidFill>
                <a:latin typeface="Arial"/>
                <a:ea typeface="Tahoma"/>
              </a:rPr>
              <a:t>(della S.C. SERD)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latin typeface="Arial"/>
                <a:ea typeface="Tahoma"/>
              </a:rPr>
              <a:t>Letteria Imbesi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it-IT" sz="2400" spc="-1" strike="noStrike">
                <a:solidFill>
                  <a:srgbClr val="000000"/>
                </a:solidFill>
                <a:latin typeface="Arial"/>
                <a:ea typeface="Tahoma"/>
              </a:rPr>
              <a:t>Alessandria, 12 novembre 2024</a:t>
            </a:r>
            <a:r>
              <a:rPr b="1" lang="it-IT" sz="3200" spc="-1" strike="noStrike">
                <a:solidFill>
                  <a:srgbClr val="000000"/>
                </a:solidFill>
                <a:latin typeface="Arial"/>
                <a:ea typeface="Tahoma"/>
              </a:rPr>
              <a:t> 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1582560" y="227160"/>
            <a:ext cx="8263800" cy="942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4300" spc="-1" strike="noStrike">
                <a:solidFill>
                  <a:schemeClr val="dk2"/>
                </a:solidFill>
                <a:latin typeface="Gill Sans MT"/>
              </a:rPr>
              <a:t>ATTIVITA’</a:t>
            </a:r>
            <a:endParaRPr b="0" lang="it-IT" sz="4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/>
          </p:nvPr>
        </p:nvSpPr>
        <p:spPr>
          <a:xfrm>
            <a:off x="1582560" y="1197000"/>
            <a:ext cx="8263800" cy="39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2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200" spc="-1" strike="noStrike">
                <a:solidFill>
                  <a:schemeClr val="dk1"/>
                </a:solidFill>
                <a:latin typeface="Arial"/>
              </a:rPr>
              <a:t>LA COMMISSIONE COMUNITÀ SI RIUNISCE MENSILMENTE</a:t>
            </a:r>
            <a:endParaRPr b="0" lang="it-IT" sz="2200" spc="-1" strike="noStrike">
              <a:solidFill>
                <a:srgbClr val="000000"/>
              </a:solidFill>
              <a:latin typeface="Arial"/>
            </a:endParaRPr>
          </a:p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2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200" spc="-1" strike="noStrike">
                <a:solidFill>
                  <a:schemeClr val="dk1"/>
                </a:solidFill>
                <a:latin typeface="Arial"/>
              </a:rPr>
              <a:t>PRENDE ATTO DEI PROGETTI CLINICI FORMULATI PER I PAZIENTI DAGLI OPERATORI DI RIFERIMENTO</a:t>
            </a:r>
            <a:endParaRPr b="0" lang="it-IT" sz="2200" spc="-1" strike="noStrike">
              <a:solidFill>
                <a:srgbClr val="000000"/>
              </a:solidFill>
              <a:latin typeface="Arial"/>
            </a:endParaRPr>
          </a:p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2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200" spc="-1" strike="noStrike">
                <a:solidFill>
                  <a:schemeClr val="dk1"/>
                </a:solidFill>
                <a:latin typeface="Arial"/>
              </a:rPr>
              <a:t>VALUTA I PROGETTI PERSONALIZZATI (proposte di inserimento in strutture residenziali; cliniche; centri crisi)</a:t>
            </a:r>
            <a:endParaRPr b="0" lang="it-IT" sz="2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1582560" y="227160"/>
            <a:ext cx="8263800" cy="942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4300" spc="-1" strike="noStrike">
                <a:solidFill>
                  <a:schemeClr val="dk2"/>
                </a:solidFill>
                <a:latin typeface="Gill Sans MT"/>
              </a:rPr>
              <a:t>CRITERI DI INSERIMENTO:</a:t>
            </a:r>
            <a:endParaRPr b="0" lang="it-IT" sz="4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1582560" y="1197000"/>
            <a:ext cx="8263800" cy="39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 fontScale="96666"/>
          </a:bodyPr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400" spc="-1" strike="noStrike">
                <a:solidFill>
                  <a:schemeClr val="dk1"/>
                </a:solidFill>
                <a:latin typeface="Arial"/>
              </a:rPr>
              <a:t>SITUAZIONI DI EMERGENZA/URGENZA (pazienti in grave condizione di intossicazione e a rischio di incolumità; pazienti gravide o con figli, giovane età)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400" spc="-1" strike="noStrike">
                <a:solidFill>
                  <a:schemeClr val="dk1"/>
                </a:solidFill>
                <a:latin typeface="Arial"/>
              </a:rPr>
              <a:t>SITUAZIONI GIUDIZIARIE (pazienti con procedimenti giudiziari in corso per cui l’Autorità giudiziaria competente dispone l’inserimento in struttura terapeutica)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400" spc="-1" strike="noStrike">
                <a:solidFill>
                  <a:schemeClr val="dk1"/>
                </a:solidFill>
                <a:latin typeface="Arial"/>
              </a:rPr>
              <a:t>BUDGET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1582560" y="227160"/>
            <a:ext cx="8263800" cy="942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4300" spc="-1" strike="noStrike">
                <a:solidFill>
                  <a:schemeClr val="dk2"/>
                </a:solidFill>
                <a:latin typeface="Gill Sans MT"/>
              </a:rPr>
              <a:t>CRITICITA’ </a:t>
            </a:r>
            <a:endParaRPr b="0" lang="it-IT" sz="4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/>
          </p:nvPr>
        </p:nvSpPr>
        <p:spPr>
          <a:xfrm>
            <a:off x="1582560" y="1197000"/>
            <a:ext cx="8263800" cy="39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b="0" lang="it-IT" sz="2200" spc="-1" strike="noStrike">
                <a:solidFill>
                  <a:schemeClr val="dk1"/>
                </a:solidFill>
                <a:latin typeface="Arial"/>
              </a:rPr>
              <a:t>BUDGET NON SUFFICIENTE A COPRIRE LE ESIGENZE</a:t>
            </a:r>
            <a:endParaRPr b="0" lang="it-IT" sz="2200" spc="-1" strike="noStrike">
              <a:solidFill>
                <a:srgbClr val="000000"/>
              </a:solidFill>
              <a:latin typeface="Arial"/>
            </a:endParaRPr>
          </a:p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2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200" spc="-1" strike="noStrike">
                <a:solidFill>
                  <a:schemeClr val="dk1"/>
                </a:solidFill>
                <a:latin typeface="Arial"/>
              </a:rPr>
              <a:t>AUMENTO ESPONENZIALE DEI CASI GIUDIZIARI: pazienti con misure di sicurezza per cui l’A.G. ha disposto l’inserimento in struttura</a:t>
            </a:r>
            <a:endParaRPr b="0" lang="it-IT" sz="2200" spc="-1" strike="noStrike">
              <a:solidFill>
                <a:srgbClr val="000000"/>
              </a:solidFill>
              <a:latin typeface="Arial"/>
            </a:endParaRPr>
          </a:p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2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200" spc="-1" strike="noStrike">
                <a:solidFill>
                  <a:schemeClr val="dk1"/>
                </a:solidFill>
                <a:latin typeface="Arial"/>
              </a:rPr>
              <a:t>AUMENTO ESPONENZIALE DEI CASI PRIORITARI DI RESIDENZIALITÀ”: donne incinte con problemi attuali di dipendenza; mamme con figli piccoli; pazienti con situazioni organiche compromesse che rischiano l’incolumità</a:t>
            </a:r>
            <a:endParaRPr b="0" lang="it-IT" sz="2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Ovale 1"/>
          <p:cNvSpPr/>
          <p:nvPr/>
        </p:nvSpPr>
        <p:spPr>
          <a:xfrm>
            <a:off x="2160000" y="1800000"/>
            <a:ext cx="5398200" cy="1926720"/>
          </a:xfrm>
          <a:prstGeom prst="ellipse">
            <a:avLst/>
          </a:prstGeom>
          <a:solidFill>
            <a:srgbClr val="ffffcc"/>
          </a:solidFill>
          <a:ln>
            <a:solidFill>
              <a:srgbClr val="475a8d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it-IT" sz="1800" spc="-1" strike="noStrike">
                <a:solidFill>
                  <a:schemeClr val="dk1"/>
                </a:solidFill>
                <a:latin typeface="Gill Sans MT"/>
              </a:rPr>
              <a:t>COMMISSIONE DOPPIA DIAGNOSI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it-IT" sz="1400" spc="-1" strike="noStrike">
                <a:solidFill>
                  <a:schemeClr val="dk1"/>
                </a:solidFill>
                <a:latin typeface="Gill Sans MT"/>
              </a:rPr>
              <a:t>Deliberazione del Direttore Generale n.2012/162 del 02/07/2012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Ovale 4"/>
          <p:cNvSpPr/>
          <p:nvPr/>
        </p:nvSpPr>
        <p:spPr>
          <a:xfrm>
            <a:off x="468360" y="763560"/>
            <a:ext cx="2212560" cy="783720"/>
          </a:xfrm>
          <a:prstGeom prst="ellipse">
            <a:avLst/>
          </a:prstGeom>
          <a:solidFill>
            <a:srgbClr val="ffffcc"/>
          </a:solidFill>
          <a:ln>
            <a:solidFill>
              <a:srgbClr val="475a8d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it-IT" sz="1800" spc="-1" strike="noStrike">
                <a:solidFill>
                  <a:schemeClr val="dk1"/>
                </a:solidFill>
                <a:latin typeface="Gill Sans MT"/>
              </a:rPr>
              <a:t>TUTTE LE SEDI SERD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Ovale 7"/>
          <p:cNvSpPr/>
          <p:nvPr/>
        </p:nvSpPr>
        <p:spPr>
          <a:xfrm>
            <a:off x="7469280" y="834840"/>
            <a:ext cx="2212560" cy="783720"/>
          </a:xfrm>
          <a:prstGeom prst="ellipse">
            <a:avLst/>
          </a:prstGeom>
          <a:solidFill>
            <a:srgbClr val="ffffcc"/>
          </a:solidFill>
          <a:ln>
            <a:solidFill>
              <a:srgbClr val="475a8d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it-IT" sz="1800" spc="-1" strike="noStrike">
                <a:solidFill>
                  <a:schemeClr val="dk1"/>
                </a:solidFill>
                <a:latin typeface="Gill Sans MT"/>
              </a:rPr>
              <a:t>TUTTE LE SEDI CSM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754200" y="692280"/>
            <a:ext cx="8566200" cy="1213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rmAutofit fontScale="93333" lnSpcReduction="10000"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4300" spc="-1" strike="noStrike">
                <a:solidFill>
                  <a:schemeClr val="dk2"/>
                </a:solidFill>
                <a:latin typeface="Gill Sans MT"/>
              </a:rPr>
              <a:t>COMMISSIONE DOPPIA DIAGNOSI’:</a:t>
            </a:r>
            <a:endParaRPr b="0" lang="it-IT" sz="4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 type="subTitle"/>
          </p:nvPr>
        </p:nvSpPr>
        <p:spPr>
          <a:xfrm>
            <a:off x="1611360" y="1977840"/>
            <a:ext cx="7054200" cy="271260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txBody>
          <a:bodyPr lIns="90000" rIns="90000" tIns="0" bIns="45000" anchor="t">
            <a:normAutofit fontScale="63333"/>
          </a:bodyPr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r>
              <a:rPr b="0" lang="it-IT" sz="2600" spc="-1" strike="noStrike">
                <a:solidFill>
                  <a:schemeClr val="dk1"/>
                </a:solidFill>
                <a:latin typeface="Gill Sans MT"/>
              </a:rPr>
              <a:t>TRASVERSALE  SERD E CSM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27360" indent="-21600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Arial"/>
              <a:buChar char="•"/>
              <a:tabLst>
                <a:tab algn="l" pos="0"/>
              </a:tabLst>
            </a:pPr>
            <a:r>
              <a:rPr b="0" lang="it-IT" sz="2600" spc="-1" strike="noStrike">
                <a:solidFill>
                  <a:schemeClr val="dk1"/>
                </a:solidFill>
                <a:latin typeface="Gill Sans MT"/>
              </a:rPr>
              <a:t> </a:t>
            </a:r>
            <a:r>
              <a:rPr b="0" lang="it-IT" sz="2600" spc="-1" strike="noStrike">
                <a:solidFill>
                  <a:schemeClr val="dk1"/>
                </a:solidFill>
                <a:latin typeface="Gill Sans MT"/>
              </a:rPr>
              <a:t>1 MEDICO (membro fisso)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27360" indent="-21600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Arial"/>
              <a:buChar char="•"/>
              <a:tabLst>
                <a:tab algn="l" pos="0"/>
              </a:tabLst>
            </a:pPr>
            <a:r>
              <a:rPr b="0" lang="it-IT" sz="2600" spc="-1" strike="noStrike">
                <a:solidFill>
                  <a:schemeClr val="dk1"/>
                </a:solidFill>
                <a:latin typeface="Gill Sans MT"/>
              </a:rPr>
              <a:t> </a:t>
            </a:r>
            <a:r>
              <a:rPr b="0" lang="it-IT" sz="2600" spc="-1" strike="noStrike">
                <a:solidFill>
                  <a:schemeClr val="dk1"/>
                </a:solidFill>
                <a:latin typeface="Gill Sans MT"/>
              </a:rPr>
              <a:t>3 ASSISTENTI SOCIALI (membri fissi)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27360" indent="-21600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Arial"/>
              <a:buChar char="•"/>
              <a:tabLst>
                <a:tab algn="l" pos="0"/>
              </a:tabLst>
            </a:pPr>
            <a:r>
              <a:rPr b="0" lang="it-IT" sz="2600" spc="-1" strike="noStrike">
                <a:solidFill>
                  <a:schemeClr val="dk1"/>
                </a:solidFill>
                <a:latin typeface="Gill Sans MT"/>
              </a:rPr>
              <a:t> </a:t>
            </a:r>
            <a:r>
              <a:rPr b="0" lang="it-IT" sz="2600" spc="-1" strike="noStrike">
                <a:solidFill>
                  <a:schemeClr val="dk1"/>
                </a:solidFill>
                <a:latin typeface="Gill Sans MT"/>
              </a:rPr>
              <a:t>+ OPERATORI DI RIFERIMENTO DEI CASI 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 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1582560" y="227160"/>
            <a:ext cx="8263800" cy="942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4300" spc="-1" strike="noStrike">
                <a:solidFill>
                  <a:schemeClr val="dk2"/>
                </a:solidFill>
                <a:latin typeface="Gill Sans MT"/>
              </a:rPr>
              <a:t>ATTIVITA’</a:t>
            </a:r>
            <a:endParaRPr b="0" lang="it-IT" sz="4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/>
          </p:nvPr>
        </p:nvSpPr>
        <p:spPr>
          <a:xfrm>
            <a:off x="1582560" y="1197000"/>
            <a:ext cx="8263800" cy="39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b="0" lang="it-IT" sz="2400" spc="-1" strike="noStrike">
                <a:solidFill>
                  <a:schemeClr val="dk1"/>
                </a:solidFill>
                <a:latin typeface="Gill Sans MT"/>
              </a:rPr>
              <a:t>LA COMMISSIONE DOPPIA DIAGNOSI SI RIUNISCE PERIODICAMENTE IN BASE ALLE RICHIESTE 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400" spc="-1" strike="noStrike">
                <a:solidFill>
                  <a:schemeClr val="dk1"/>
                </a:solidFill>
                <a:latin typeface="Gill Sans MT"/>
              </a:rPr>
              <a:t>PRENDE ATTO DEI PROGETTI CLINICI FORMULATI PER I PAZIENTI DALLE EQUIPE DI SERD E CSM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400" spc="-1" strike="noStrike">
                <a:solidFill>
                  <a:schemeClr val="dk1"/>
                </a:solidFill>
                <a:latin typeface="Gill Sans MT"/>
              </a:rPr>
              <a:t>VALUTA I PROGETTI PERSONALIZZATI (PROPOSTE DI INSERIMENTO IN STRUTTURE RESIDENZIALI; IN GRUPPI APPARTAMENTO; IN CLINICHE)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1582560" y="227160"/>
            <a:ext cx="8263800" cy="942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4300" spc="-1" strike="noStrike">
                <a:solidFill>
                  <a:schemeClr val="dk2"/>
                </a:solidFill>
                <a:latin typeface="Gill Sans MT"/>
              </a:rPr>
              <a:t>CRITERI DI INSERIMENTO:</a:t>
            </a:r>
            <a:endParaRPr b="0" lang="it-IT" sz="4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/>
          </p:nvPr>
        </p:nvSpPr>
        <p:spPr>
          <a:xfrm>
            <a:off x="1582560" y="1197000"/>
            <a:ext cx="8263800" cy="396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3657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600" spc="-1" strike="noStrike">
                <a:solidFill>
                  <a:schemeClr val="dk1"/>
                </a:solidFill>
                <a:latin typeface="Gill Sans MT"/>
              </a:rPr>
              <a:t>SITUAZIONI DI PRIORITA’ DELL’INTERVENTO RESIDENZIALE 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600" spc="-1" strike="noStrike">
                <a:solidFill>
                  <a:schemeClr val="dk1"/>
                </a:solidFill>
                <a:latin typeface="Gill Sans MT"/>
              </a:rPr>
              <a:t>SITUAZIONI GIUDIZIARIE 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365760" indent="-28332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Wingdings 2" charset="2"/>
              <a:buChar char=""/>
              <a:tabLst>
                <a:tab algn="l" pos="0"/>
              </a:tabLst>
            </a:pPr>
            <a:r>
              <a:rPr b="0" lang="it-IT" sz="2600" spc="-1" strike="noStrike">
                <a:solidFill>
                  <a:schemeClr val="dk1"/>
                </a:solidFill>
                <a:latin typeface="Gill Sans MT"/>
              </a:rPr>
              <a:t>BUDGET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/>
          </p:nvPr>
        </p:nvSpPr>
        <p:spPr>
          <a:xfrm>
            <a:off x="1009800" y="1763640"/>
            <a:ext cx="9068760" cy="3093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marL="365760" indent="0" algn="ctr" defTabSz="91440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it-IT" sz="3600" spc="-1" strike="noStrike">
              <a:solidFill>
                <a:srgbClr val="000000"/>
              </a:solidFill>
              <a:latin typeface="Arial"/>
            </a:endParaRPr>
          </a:p>
          <a:p>
            <a:pPr marL="365760" indent="0" algn="ctr" defTabSz="91440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it-IT" sz="3600" spc="-1" strike="noStrike">
              <a:solidFill>
                <a:srgbClr val="000000"/>
              </a:solidFill>
              <a:latin typeface="Arial"/>
            </a:endParaRPr>
          </a:p>
          <a:p>
            <a:pPr marL="365760" indent="0" defTabSz="91440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it-IT" sz="4800" spc="-1" strike="noStrike">
                <a:solidFill>
                  <a:schemeClr val="accent6">
                    <a:lumMod val="75000"/>
                  </a:schemeClr>
                </a:solidFill>
                <a:latin typeface="Arial"/>
              </a:rPr>
              <a:t>GRAZIE PER </a:t>
            </a:r>
            <a:endParaRPr b="0" lang="it-IT" sz="4800" spc="-1" strike="noStrike">
              <a:solidFill>
                <a:srgbClr val="000000"/>
              </a:solidFill>
              <a:latin typeface="Arial"/>
            </a:endParaRPr>
          </a:p>
          <a:p>
            <a:pPr marL="365760" indent="0" defTabSz="91440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it-IT" sz="4800" spc="-1" strike="noStrike">
                <a:solidFill>
                  <a:schemeClr val="accent6">
                    <a:lumMod val="75000"/>
                  </a:schemeClr>
                </a:solidFill>
                <a:latin typeface="Arial"/>
              </a:rPr>
              <a:t>L’ ATTENZIONE.</a:t>
            </a:r>
            <a:endParaRPr b="0" lang="it-IT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Immagine 3" descr=""/>
          <p:cNvPicPr/>
          <p:nvPr/>
        </p:nvPicPr>
        <p:blipFill>
          <a:blip r:embed="rId1"/>
          <a:stretch/>
        </p:blipFill>
        <p:spPr>
          <a:xfrm>
            <a:off x="1118160" y="549360"/>
            <a:ext cx="8478360" cy="4646880"/>
          </a:xfrm>
          <a:prstGeom prst="rect">
            <a:avLst/>
          </a:prstGeom>
          <a:ln w="0">
            <a:noFill/>
          </a:ln>
        </p:spPr>
      </p:pic>
      <p:sp>
        <p:nvSpPr>
          <p:cNvPr id="157" name="CasellaDiTesto 5"/>
          <p:cNvSpPr/>
          <p:nvPr/>
        </p:nvSpPr>
        <p:spPr>
          <a:xfrm>
            <a:off x="5130360" y="4399920"/>
            <a:ext cx="2428920" cy="155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Sede di: </a:t>
            </a: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	</a:t>
            </a: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Alessandria</a:t>
            </a:r>
            <a:endParaRPr b="0" lang="it-IT" sz="1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	</a:t>
            </a: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Casale M.to</a:t>
            </a:r>
            <a:endParaRPr b="0" lang="it-IT" sz="1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	</a:t>
            </a: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Valenza</a:t>
            </a:r>
            <a:endParaRPr b="0" lang="it-IT" sz="1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	</a:t>
            </a: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Tortona</a:t>
            </a:r>
            <a:endParaRPr b="0" lang="it-IT" sz="1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	</a:t>
            </a: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Novi L.</a:t>
            </a:r>
            <a:endParaRPr b="0" lang="it-IT" sz="1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	</a:t>
            </a: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Acqui Terme/Ovada</a:t>
            </a:r>
            <a:endParaRPr b="0" lang="it-IT" sz="1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	</a:t>
            </a:r>
            <a:endParaRPr b="0" lang="it-IT" sz="12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it-IT" sz="1200" spc="-1" strike="noStrike">
                <a:solidFill>
                  <a:schemeClr val="dk1"/>
                </a:solidFill>
                <a:latin typeface="Arial"/>
              </a:rPr>
              <a:t>	</a:t>
            </a:r>
            <a:endParaRPr b="0" lang="it-IT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Ovale 1"/>
          <p:cNvSpPr/>
          <p:nvPr/>
        </p:nvSpPr>
        <p:spPr>
          <a:xfrm>
            <a:off x="3040200" y="1906560"/>
            <a:ext cx="4284000" cy="1926720"/>
          </a:xfrm>
          <a:prstGeom prst="ellipse">
            <a:avLst/>
          </a:prstGeom>
          <a:solidFill>
            <a:srgbClr val="ffffcc"/>
          </a:solidFill>
          <a:ln>
            <a:solidFill>
              <a:srgbClr val="475a8d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it-IT" sz="1800" spc="-1" strike="noStrike">
                <a:solidFill>
                  <a:schemeClr val="dk1"/>
                </a:solidFill>
                <a:latin typeface="Gill Sans MT"/>
              </a:rPr>
              <a:t>SC SERD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Ovale 3"/>
          <p:cNvSpPr/>
          <p:nvPr/>
        </p:nvSpPr>
        <p:spPr>
          <a:xfrm>
            <a:off x="7469280" y="3335400"/>
            <a:ext cx="2212560" cy="783720"/>
          </a:xfrm>
          <a:prstGeom prst="ellipse">
            <a:avLst/>
          </a:prstGeom>
          <a:solidFill>
            <a:srgbClr val="ffffcc"/>
          </a:solidFill>
          <a:ln>
            <a:solidFill>
              <a:srgbClr val="475a8d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it-IT" sz="1800" spc="-1" strike="noStrike">
                <a:solidFill>
                  <a:schemeClr val="dk1"/>
                </a:solidFill>
                <a:latin typeface="Gill Sans MT"/>
              </a:rPr>
              <a:t>SEDE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it-IT" sz="1500" spc="-1" strike="noStrike">
                <a:solidFill>
                  <a:schemeClr val="dk1"/>
                </a:solidFill>
                <a:latin typeface="Gill Sans MT"/>
              </a:rPr>
              <a:t>NOVI LIGURE</a:t>
            </a:r>
            <a:endParaRPr b="0" lang="it-IT" sz="1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Ovale 5"/>
          <p:cNvSpPr/>
          <p:nvPr/>
        </p:nvSpPr>
        <p:spPr>
          <a:xfrm>
            <a:off x="4111560" y="477720"/>
            <a:ext cx="2212560" cy="783720"/>
          </a:xfrm>
          <a:prstGeom prst="ellipse">
            <a:avLst/>
          </a:prstGeom>
          <a:solidFill>
            <a:srgbClr val="ffffcc"/>
          </a:solidFill>
          <a:ln>
            <a:solidFill>
              <a:srgbClr val="475a8d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it-IT" sz="1600" spc="-1" strike="noStrike">
                <a:solidFill>
                  <a:schemeClr val="dk1"/>
                </a:solidFill>
                <a:latin typeface="Gill Sans MT"/>
              </a:rPr>
              <a:t>SEDE </a:t>
            </a:r>
            <a:r>
              <a:rPr b="0" lang="it-IT" sz="1500" spc="-1" strike="noStrike">
                <a:solidFill>
                  <a:schemeClr val="dk1"/>
                </a:solidFill>
                <a:latin typeface="Gill Sans MT"/>
              </a:rPr>
              <a:t>ALESSANDRIA</a:t>
            </a:r>
            <a:endParaRPr b="0" lang="it-IT" sz="1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Ovale 6"/>
          <p:cNvSpPr/>
          <p:nvPr/>
        </p:nvSpPr>
        <p:spPr>
          <a:xfrm>
            <a:off x="468360" y="1406520"/>
            <a:ext cx="2212560" cy="783720"/>
          </a:xfrm>
          <a:prstGeom prst="ellipse">
            <a:avLst/>
          </a:prstGeom>
          <a:solidFill>
            <a:srgbClr val="ffffcc"/>
          </a:solidFill>
          <a:ln>
            <a:solidFill>
              <a:srgbClr val="475a8d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it-IT" sz="1800" spc="-1" strike="noStrike">
                <a:solidFill>
                  <a:schemeClr val="dk1"/>
                </a:solidFill>
                <a:latin typeface="Gill Sans MT"/>
              </a:rPr>
              <a:t>SEDE CASALE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Ovale 7"/>
          <p:cNvSpPr/>
          <p:nvPr/>
        </p:nvSpPr>
        <p:spPr>
          <a:xfrm>
            <a:off x="396720" y="3192480"/>
            <a:ext cx="2212560" cy="783720"/>
          </a:xfrm>
          <a:prstGeom prst="ellipse">
            <a:avLst/>
          </a:prstGeom>
          <a:solidFill>
            <a:srgbClr val="ffffcc"/>
          </a:solidFill>
          <a:ln>
            <a:solidFill>
              <a:srgbClr val="475a8d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it-IT" sz="1800" spc="-1" strike="noStrike">
                <a:solidFill>
                  <a:schemeClr val="dk1"/>
                </a:solidFill>
                <a:latin typeface="Gill Sans MT"/>
              </a:rPr>
              <a:t>SEDE VALENZA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Ovale 8"/>
          <p:cNvSpPr/>
          <p:nvPr/>
        </p:nvSpPr>
        <p:spPr>
          <a:xfrm>
            <a:off x="3968640" y="4549680"/>
            <a:ext cx="2212560" cy="783720"/>
          </a:xfrm>
          <a:prstGeom prst="ellipse">
            <a:avLst/>
          </a:prstGeom>
          <a:solidFill>
            <a:srgbClr val="ffffcc"/>
          </a:solidFill>
          <a:ln>
            <a:solidFill>
              <a:srgbClr val="475a8d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it-IT" sz="1800" spc="-1" strike="noStrike">
                <a:solidFill>
                  <a:schemeClr val="dk1"/>
                </a:solidFill>
                <a:latin typeface="Gill Sans MT"/>
              </a:rPr>
              <a:t>SEDE TORTONA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Ovale 9"/>
          <p:cNvSpPr/>
          <p:nvPr/>
        </p:nvSpPr>
        <p:spPr>
          <a:xfrm>
            <a:off x="7469280" y="1477800"/>
            <a:ext cx="2212560" cy="783720"/>
          </a:xfrm>
          <a:prstGeom prst="ellipse">
            <a:avLst/>
          </a:prstGeom>
          <a:solidFill>
            <a:srgbClr val="ffffcc"/>
          </a:solidFill>
          <a:ln>
            <a:solidFill>
              <a:srgbClr val="475a8d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it-IT" sz="1800" spc="-1" strike="noStrike">
                <a:solidFill>
                  <a:schemeClr val="dk1"/>
                </a:solidFill>
                <a:latin typeface="Gill Sans MT"/>
              </a:rPr>
              <a:t>SEDE </a:t>
            </a:r>
            <a:r>
              <a:rPr b="0" lang="it-IT" sz="1500" spc="-1" strike="noStrike">
                <a:solidFill>
                  <a:schemeClr val="dk1"/>
                </a:solidFill>
                <a:latin typeface="Gill Sans MT"/>
              </a:rPr>
              <a:t>ACQUI/OVADA</a:t>
            </a:r>
            <a:endParaRPr b="0" lang="it-IT" sz="15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/>
          </p:nvPr>
        </p:nvSpPr>
        <p:spPr>
          <a:xfrm>
            <a:off x="1008720" y="1276200"/>
            <a:ext cx="9070920" cy="4262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solidFill>
                  <a:srgbClr val="000000"/>
                </a:solidFill>
                <a:latin typeface="Arial"/>
              </a:rPr>
              <a:t>IL SERD E’ IL SERVIZIO SPECIALISTICO CHE TRATTA I DISTURBI DA USO DI SOSTANZE STUPEFACENTI, ALCOL E COMPORTAMENTI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solidFill>
                  <a:srgbClr val="000000"/>
                </a:solidFill>
                <a:latin typeface="Arial"/>
              </a:rPr>
              <a:t>GARANTISCE L’ACCESSO DIRETTO, ANCHE IN ANONIMATO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solidFill>
                  <a:srgbClr val="000000"/>
                </a:solidFill>
                <a:latin typeface="Arial"/>
              </a:rPr>
              <a:t>PREVEDE UN APPROCCIO MULTIDISCIPLINARE E INTEGRATO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solidFill>
                  <a:srgbClr val="000000"/>
                </a:solidFill>
                <a:latin typeface="Arial"/>
              </a:rPr>
              <a:t>PREDISPONE PROGETTI TERAPEUTICI INDIVIDUALIZZATI</a:t>
            </a:r>
            <a:endParaRPr b="0" lang="it-IT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0560" cy="945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PROGETTI DI CURA  A CARATTERE TERRITORIALE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0920" cy="3287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5000" lnSpcReduction="10000"/>
          </a:bodyPr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VOLONTARI 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SU INVIO DELL’AUTORITA’ GIUDIZIARIA.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SU INVIO DI ALTRI SERVIZI/AVVOCATI/FAMILIARI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SU INVIO DELLA PREFETTURA (N.O.T.)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  <a:p>
            <a:pPr marL="432000" indent="0" defTabSz="91440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- SONO PRECEDUTI DA UN ITER VALUTATIVO DELLA PERSONA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  <a:p>
            <a:pPr marL="432000" indent="0" defTabSz="914400">
              <a:lnSpc>
                <a:spcPct val="100000"/>
              </a:lnSpc>
              <a:spcBef>
                <a:spcPts val="1417"/>
              </a:spcBef>
              <a:buNone/>
              <a:tabLst>
                <a:tab algn="l" pos="0"/>
              </a:tabLst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- PREVEDONO LA FORMULAZIONE DI UNA DIAGNOSI CHE PERMETTE DI PROCEDERE ALLA CERTIFICAZIONE DI DIPENDENZA PATOLOGICA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0560" cy="945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PROGETTO TERAPEUTICO TERRITORIALE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0920" cy="3287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2222"/>
          </a:bodyPr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ACCESSO/PRIMO CONTATTO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VISITE MEDICHE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PRESCRIZIONE/SOMMINISTRAZIONE TERAPIE FARMACOLOGICHE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COLLOQUI CON OPERATORI AREA PSICO-SOCIO-EDUCATIVA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ESAMI TOSSICOLOGICI (METABOLITI URINARI, EMATOCHIMICI)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ESAMI TOSSICOLOGICI SU MATRICI CHERATINICHE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COLLOQUI, EVENTUALE SOSTEGNO, CON I FAMILIARI 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TERAPIA FAMILIARE</a:t>
            </a:r>
            <a:endParaRPr b="0" lang="it-IT" sz="2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0560" cy="945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 defTabSz="91440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PROGETTO TERRITORIALE «CANTIERE 22»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0920" cy="3287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00" spc="-1" strike="noStrike">
                <a:solidFill>
                  <a:srgbClr val="000000"/>
                </a:solidFill>
                <a:latin typeface="Arial"/>
              </a:rPr>
              <a:t>INTERVENTI DI INFORMAZIONE/PREVENZIONE NEGLI ISTITUTI SCOLASTICI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00" spc="-1" strike="noStrike">
                <a:solidFill>
                  <a:srgbClr val="000000"/>
                </a:solidFill>
                <a:latin typeface="Arial"/>
              </a:rPr>
              <a:t>INTERVENTI DI INFORMAZIONE/PREVENZIONE CON GRUPPI DI ADOLESCENTI E GIOVANI ADULTI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00" spc="-1" strike="noStrike">
                <a:solidFill>
                  <a:srgbClr val="000000"/>
                </a:solidFill>
                <a:latin typeface="Arial"/>
              </a:rPr>
              <a:t>CONSULENZE BREVI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00" spc="-1" strike="noStrike">
                <a:solidFill>
                  <a:srgbClr val="000000"/>
                </a:solidFill>
                <a:latin typeface="Arial"/>
              </a:rPr>
              <a:t>PRESA IN CARICO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00" spc="-1" strike="noStrike">
                <a:solidFill>
                  <a:srgbClr val="000000"/>
                </a:solidFill>
                <a:latin typeface="Arial"/>
              </a:rPr>
              <a:t>SOSTEGNO ALLA GENITORIALITA’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00" spc="-1" strike="noStrike">
                <a:solidFill>
                  <a:srgbClr val="000000"/>
                </a:solidFill>
                <a:latin typeface="Arial"/>
              </a:rPr>
              <a:t>VISITE MEDICHE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00" spc="-1" strike="noStrike">
                <a:solidFill>
                  <a:srgbClr val="000000"/>
                </a:solidFill>
                <a:latin typeface="Arial"/>
              </a:rPr>
              <a:t>PRESCRIZIONE/SOMMINISTRAZIONE TERAPIE FARMACOLOGICHE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00" spc="-1" strike="noStrike">
                <a:solidFill>
                  <a:srgbClr val="000000"/>
                </a:solidFill>
                <a:latin typeface="Arial"/>
              </a:rPr>
              <a:t>COLLOQUI CON OPERATORI AREA PSICO-SOCIO-EDUCATIVA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00" spc="-1" strike="noStrike">
                <a:solidFill>
                  <a:srgbClr val="000000"/>
                </a:solidFill>
                <a:latin typeface="Arial"/>
              </a:rPr>
              <a:t>ESAMI TOSSICOLOGICI (METABOLITI URINARI, EMATOCHIMICI)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00" spc="-1" strike="noStrike">
                <a:solidFill>
                  <a:srgbClr val="000000"/>
                </a:solidFill>
                <a:latin typeface="Arial"/>
              </a:rPr>
              <a:t>ESAMI TOSSICOLOGICI SU MATRICI CHERATINICHE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00" spc="-1" strike="noStrike">
                <a:solidFill>
                  <a:srgbClr val="000000"/>
                </a:solidFill>
                <a:latin typeface="Arial"/>
              </a:rPr>
              <a:t>TERAPIA FAMILIARE</a:t>
            </a: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690840" y="265320"/>
            <a:ext cx="9070920" cy="945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defTabSz="91440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it-IT" sz="2800" spc="-1" strike="noStrike">
                <a:solidFill>
                  <a:schemeClr val="dk1"/>
                </a:solidFill>
                <a:latin typeface="Arial"/>
              </a:rPr>
              <a:t>PROGETTI TERAPEUTICI RESIDENZIALI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0920" cy="3287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9999"/>
          </a:bodyPr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POSSONO ESSERE VOLONTARI 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SU INVIO DELL’AUTORITA’ GIUDIZIARIA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SONO PRECEDUTI DA UN ITER VALUTATIVO (In Commissione Comunità o Doppia Diagnosi)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</a:rPr>
              <a:t>I PROGETTI RESIDENZIALI SU BASE VOLONTARIA PREVEDONO CHE CI SIA UNA DIAGNOSI DI DIPENDENZA PATOLOGICA</a:t>
            </a:r>
            <a:endParaRPr b="0" lang="it-IT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754200" y="692280"/>
            <a:ext cx="8566200" cy="1213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it-IT" sz="4300" spc="-1" strike="noStrike">
                <a:solidFill>
                  <a:schemeClr val="dk2"/>
                </a:solidFill>
                <a:latin typeface="Gill Sans MT"/>
              </a:rPr>
              <a:t>COMMISSIONE COMUNITA’:</a:t>
            </a:r>
            <a:endParaRPr b="0" lang="it-IT" sz="4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subTitle"/>
          </p:nvPr>
        </p:nvSpPr>
        <p:spPr>
          <a:xfrm>
            <a:off x="1611360" y="1977840"/>
            <a:ext cx="7054200" cy="271260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txBody>
          <a:bodyPr lIns="90000" rIns="90000" tIns="0" bIns="45000" anchor="t">
            <a:normAutofit fontScale="75000"/>
          </a:bodyPr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TRASVERSALE ALLE SETTE SEDI SER.D.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-21600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Arial"/>
              <a:buChar char="•"/>
              <a:tabLst>
                <a:tab algn="l" pos="0"/>
              </a:tabLst>
            </a:pP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 </a:t>
            </a: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1 MEDICO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-21600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Arial"/>
              <a:buChar char="•"/>
              <a:tabLst>
                <a:tab algn="l" pos="0"/>
              </a:tabLst>
            </a:pP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 </a:t>
            </a: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2 ASSISTENTI SOCIALI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-21600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Arial"/>
              <a:buChar char="•"/>
              <a:tabLst>
                <a:tab algn="l" pos="0"/>
              </a:tabLst>
            </a:pP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 </a:t>
            </a: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2 EDUCATORI PROFESSIONALI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-21600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Arial"/>
              <a:buChar char="•"/>
              <a:tabLst>
                <a:tab algn="l" pos="0"/>
              </a:tabLst>
            </a:pP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 </a:t>
            </a: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1 FUNZIONARIO AMMINISTRATIVO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-216000" defTabSz="914400">
              <a:lnSpc>
                <a:spcPct val="100000"/>
              </a:lnSpc>
              <a:spcBef>
                <a:spcPts val="601"/>
              </a:spcBef>
              <a:buClr>
                <a:srgbClr val="3891a7"/>
              </a:buClr>
              <a:buSzPct val="80000"/>
              <a:buFont typeface="Arial"/>
              <a:buChar char="•"/>
              <a:tabLst>
                <a:tab algn="l" pos="0"/>
              </a:tabLst>
            </a:pP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 </a:t>
            </a: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+ OPERATORI DI RIFERIMENTO DEI CASI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r>
              <a:rPr b="0" lang="it-IT" sz="2000" spc="-1" strike="noStrike">
                <a:solidFill>
                  <a:schemeClr val="dk1"/>
                </a:solidFill>
                <a:latin typeface="Gill Sans MT"/>
              </a:rPr>
              <a:t> </a:t>
            </a:r>
            <a:endParaRPr b="0" lang="it-IT" sz="2000" spc="-1" strike="noStrike">
              <a:solidFill>
                <a:srgbClr val="000000"/>
              </a:solidFill>
              <a:latin typeface="Arial"/>
            </a:endParaRPr>
          </a:p>
          <a:p>
            <a:pPr marL="27360" indent="0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endParaRPr b="0" lang="it-IT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0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1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2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3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4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5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6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7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8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9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theme1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Solstizio">
  <a:themeElements>
    <a:clrScheme name="Solstizio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zio">
      <a:majorFont>
        <a:latin typeface="Gill Sans MT" pitchFamily="0" charset="1"/>
        <a:ea typeface=""/>
        <a:cs typeface=""/>
      </a:majorFont>
      <a:minorFont>
        <a:latin typeface="Gill Sans MT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 l="0" t="0" r="0" b="0"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 l="0" t="0" r="0" b="0"/>
        </a:gradFill>
        <a:blipFill rotWithShape="0">
          <a:blip r:embed="rId1"/>
          <a:srcRect l="0" t="0" r="0" b="0"/>
          <a:tile tx="0" ty="0" sx="90000" sy="90000" flip="xy" algn="tl"/>
        </a:blip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876</TotalTime>
  <Application>LibreOffice/24.2.5.2$Windows_X86_64 LibreOffice_project/bffef4ea93e59bebbeaf7f431bb02b1a39ee8a59</Application>
  <AppVersion>15.0000</AppVersion>
  <Words>703</Words>
  <Paragraphs>118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2024-04-05T09:28:06Z</dcterms:created>
  <dc:creator/>
  <dc:description/>
  <dc:language>it-IT</dc:language>
  <cp:lastModifiedBy/>
  <cp:lastPrinted>2024-11-11T12:29:39Z</cp:lastPrinted>
  <dcterms:modified xsi:type="dcterms:W3CDTF">2024-11-12T09:26:55Z</dcterms:modified>
  <cp:revision>143</cp:revision>
  <dc:subject/>
  <dc:title>Diapositiva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Personalizzato</vt:lpwstr>
  </property>
  <property fmtid="{D5CDD505-2E9C-101B-9397-08002B2CF9AE}" pid="3" name="Slides">
    <vt:i4>17</vt:i4>
  </property>
</Properties>
</file>